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00" r:id="rId3"/>
    <p:sldId id="401" r:id="rId4"/>
    <p:sldId id="402" r:id="rId5"/>
    <p:sldId id="403" r:id="rId6"/>
    <p:sldId id="404" r:id="rId7"/>
    <p:sldId id="409" r:id="rId8"/>
    <p:sldId id="411" r:id="rId9"/>
    <p:sldId id="412" r:id="rId10"/>
    <p:sldId id="410" r:id="rId11"/>
    <p:sldId id="413" r:id="rId12"/>
    <p:sldId id="414" r:id="rId13"/>
    <p:sldId id="415" r:id="rId14"/>
    <p:sldId id="416" r:id="rId15"/>
    <p:sldId id="406" r:id="rId16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19"/>
      <p:bold r:id="rId20"/>
      <p:italic r:id="rId21"/>
      <p:boldItalic r:id="rId22"/>
    </p:embeddedFont>
    <p:embeddedFont>
      <p:font typeface="Brush Script MT" panose="03060802040406070304" pitchFamily="66" charset="0"/>
      <p:italic r:id="rId23"/>
    </p:embeddedFont>
    <p:embeddedFont>
      <p:font typeface="Bahnschrift Light Condensed" panose="020B0502040204020203" pitchFamily="34" charset="0"/>
      <p:regular r:id="rId24"/>
    </p:embeddedFont>
    <p:embeddedFont>
      <p:font typeface="Sniglet" panose="020B0604020202020204" charset="0"/>
      <p:regular r:id="rId25"/>
    </p:embeddedFont>
    <p:embeddedFont>
      <p:font typeface="Dosis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4" d="100"/>
          <a:sy n="124" d="100"/>
        </p:scale>
        <p:origin x="122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22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byte/evilgrade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Delivery Backdoor using </a:t>
            </a:r>
            <a:r>
              <a:rPr lang="en-US" dirty="0" err="1" smtClean="0"/>
              <a:t>Evilgarde</a:t>
            </a:r>
            <a:r>
              <a:rPr lang="en-US" dirty="0" smtClean="0"/>
              <a:t> Fake Update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caplet for DNS spoof and run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6240780" y="3703320"/>
            <a:ext cx="7328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Save 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" y="998678"/>
            <a:ext cx="6328069" cy="41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 err="1" smtClean="0"/>
              <a:t>msfconsole</a:t>
            </a:r>
            <a:r>
              <a:rPr lang="en-US" dirty="0" smtClean="0"/>
              <a:t> to create a command center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6345400" cy="40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handler/listener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159"/>
            <a:ext cx="9144000" cy="21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notepad 5.8.2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3" y="1265594"/>
            <a:ext cx="4295238" cy="3457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91" y="545565"/>
            <a:ext cx="1738407" cy="4375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2538" y="368834"/>
            <a:ext cx="973343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Victim PC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41537" y="783771"/>
            <a:ext cx="900265" cy="481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59209" y="783771"/>
            <a:ext cx="1949282" cy="298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1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49" y="0"/>
            <a:ext cx="6400302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05039" y="614724"/>
            <a:ext cx="1967112" cy="422622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Animated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68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solution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8007949" cy="3610800"/>
          </a:xfrm>
        </p:spPr>
        <p:txBody>
          <a:bodyPr/>
          <a:lstStyle/>
          <a:p>
            <a:r>
              <a:rPr lang="en-US" dirty="0" smtClean="0"/>
              <a:t>Users won’t click suspicious links that contain backdoors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Attacker injects a backdoor to popular executable programs</a:t>
            </a:r>
          </a:p>
          <a:p>
            <a:pPr lvl="2"/>
            <a:r>
              <a:rPr lang="en-US" dirty="0" err="1" smtClean="0"/>
              <a:t>Winzip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 smtClean="0"/>
              <a:t>, skype, etc.,</a:t>
            </a:r>
          </a:p>
          <a:p>
            <a:pPr lvl="1"/>
            <a:r>
              <a:rPr lang="en-US" dirty="0" smtClean="0"/>
              <a:t>Attacker sends users a fake update link that users are more likely to click the link</a:t>
            </a:r>
          </a:p>
          <a:p>
            <a:pPr lvl="2"/>
            <a:r>
              <a:rPr lang="en-US" dirty="0" smtClean="0"/>
              <a:t>The link contains the executable program with the backdoor embedded</a:t>
            </a:r>
          </a:p>
          <a:p>
            <a:pPr lvl="1"/>
            <a:r>
              <a:rPr lang="en-US" dirty="0" smtClean="0"/>
              <a:t>Victim clicks the link and update the program</a:t>
            </a:r>
          </a:p>
          <a:p>
            <a:pPr lvl="1"/>
            <a:r>
              <a:rPr lang="en-US" dirty="0" smtClean="0"/>
              <a:t>Both programs are running on victim’s machine</a:t>
            </a:r>
          </a:p>
          <a:p>
            <a:pPr lvl="2"/>
            <a:r>
              <a:rPr lang="en-US" dirty="0" smtClean="0"/>
              <a:t>Backdoor runs on the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Technical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92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12" y="587671"/>
            <a:ext cx="707944" cy="855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93" y="1473401"/>
            <a:ext cx="657482" cy="855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05" y="796790"/>
            <a:ext cx="857277" cy="82771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8" idx="1"/>
          </p:cNvCxnSpPr>
          <p:nvPr/>
        </p:nvCxnSpPr>
        <p:spPr>
          <a:xfrm>
            <a:off x="2187956" y="1015388"/>
            <a:ext cx="3890149" cy="19526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13" idx="1"/>
          </p:cNvCxnSpPr>
          <p:nvPr/>
        </p:nvCxnSpPr>
        <p:spPr>
          <a:xfrm>
            <a:off x="2187956" y="1015388"/>
            <a:ext cx="1920352" cy="84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75220" y="1199959"/>
            <a:ext cx="2068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</a:t>
            </a:r>
            <a:r>
              <a:rPr lang="en-US" sz="1100" dirty="0" smtClean="0">
                <a:solidFill>
                  <a:srgbClr val="00B050"/>
                </a:solidFill>
              </a:rPr>
              <a:t>. What is IP of ubalt.edu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6535" y="503078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3. http:// 10.0.2.14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08" y="1459213"/>
            <a:ext cx="687110" cy="7972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105" y="67851"/>
            <a:ext cx="871933" cy="652613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5" name="TextBox 14"/>
          <p:cNvSpPr txBox="1"/>
          <p:nvPr/>
        </p:nvSpPr>
        <p:spPr>
          <a:xfrm>
            <a:off x="6935382" y="975011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204.52.129.211</a:t>
            </a:r>
          </a:p>
        </p:txBody>
      </p:sp>
      <p:cxnSp>
        <p:nvCxnSpPr>
          <p:cNvPr id="16" name="Straight Arrow Connector 15"/>
          <p:cNvCxnSpPr>
            <a:stCxn id="6" idx="3"/>
            <a:endCxn id="14" idx="1"/>
          </p:cNvCxnSpPr>
          <p:nvPr/>
        </p:nvCxnSpPr>
        <p:spPr>
          <a:xfrm flipV="1">
            <a:off x="2187956" y="394158"/>
            <a:ext cx="3890149" cy="62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09429" y="302511"/>
            <a:ext cx="1292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Malicious website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10.0.2.14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3937" y="1567907"/>
            <a:ext cx="2994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2. </a:t>
            </a:r>
            <a:r>
              <a:rPr lang="en-US" sz="1100" dirty="0" smtClean="0">
                <a:solidFill>
                  <a:srgbClr val="FF0000"/>
                </a:solidFill>
              </a:rPr>
              <a:t>ubalt.edu has IP 10.0.2.14 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(spoofed DNS response)</a:t>
            </a:r>
            <a:endParaRPr 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1795"/>
              </p:ext>
            </p:extLst>
          </p:nvPr>
        </p:nvGraphicFramePr>
        <p:xfrm>
          <a:off x="1209719" y="2114276"/>
          <a:ext cx="1504300" cy="22860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752150"/>
                <a:gridCol w="752150"/>
              </a:tblGrid>
              <a:tr h="214911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Ubalt.edui</a:t>
                      </a:r>
                      <a:endParaRPr 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10.0.2.14</a:t>
                      </a:r>
                      <a:endParaRPr 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945277" y="279428"/>
            <a:ext cx="1561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DNS SPOOFING</a:t>
            </a:r>
          </a:p>
        </p:txBody>
      </p:sp>
      <p:sp>
        <p:nvSpPr>
          <p:cNvPr id="21" name="Freeform 20"/>
          <p:cNvSpPr/>
          <p:nvPr/>
        </p:nvSpPr>
        <p:spPr>
          <a:xfrm>
            <a:off x="2209250" y="1350063"/>
            <a:ext cx="1795907" cy="697312"/>
          </a:xfrm>
          <a:custGeom>
            <a:avLst/>
            <a:gdLst>
              <a:gd name="connsiteX0" fmla="*/ 1795907 w 1795907"/>
              <a:gd name="connsiteY0" fmla="*/ 697312 h 697312"/>
              <a:gd name="connsiteX1" fmla="*/ 749939 w 1795907"/>
              <a:gd name="connsiteY1" fmla="*/ 611793 h 697312"/>
              <a:gd name="connsiteX2" fmla="*/ 0 w 1795907"/>
              <a:gd name="connsiteY2" fmla="*/ 0 h 697312"/>
              <a:gd name="connsiteX3" fmla="*/ 0 w 1795907"/>
              <a:gd name="connsiteY3" fmla="*/ 0 h 69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907" h="697312">
                <a:moveTo>
                  <a:pt x="1795907" y="697312"/>
                </a:moveTo>
                <a:lnTo>
                  <a:pt x="749939" y="61179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199383" y="1330531"/>
            <a:ext cx="98676" cy="92098"/>
          </a:xfrm>
          <a:custGeom>
            <a:avLst/>
            <a:gdLst>
              <a:gd name="connsiteX0" fmla="*/ 19735 w 98676"/>
              <a:gd name="connsiteY0" fmla="*/ 92098 h 92098"/>
              <a:gd name="connsiteX1" fmla="*/ 13156 w 98676"/>
              <a:gd name="connsiteY1" fmla="*/ 59206 h 92098"/>
              <a:gd name="connsiteX2" fmla="*/ 0 w 98676"/>
              <a:gd name="connsiteY2" fmla="*/ 19735 h 92098"/>
              <a:gd name="connsiteX3" fmla="*/ 19735 w 98676"/>
              <a:gd name="connsiteY3" fmla="*/ 13157 h 92098"/>
              <a:gd name="connsiteX4" fmla="*/ 98676 w 98676"/>
              <a:gd name="connsiteY4" fmla="*/ 0 h 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76" h="92098">
                <a:moveTo>
                  <a:pt x="19735" y="92098"/>
                </a:moveTo>
                <a:cubicBezTo>
                  <a:pt x="17542" y="81134"/>
                  <a:pt x="16098" y="69993"/>
                  <a:pt x="13156" y="59206"/>
                </a:cubicBezTo>
                <a:cubicBezTo>
                  <a:pt x="9507" y="45826"/>
                  <a:pt x="0" y="19735"/>
                  <a:pt x="0" y="19735"/>
                </a:cubicBezTo>
                <a:cubicBezTo>
                  <a:pt x="6578" y="17542"/>
                  <a:pt x="12871" y="14138"/>
                  <a:pt x="19735" y="13157"/>
                </a:cubicBezTo>
                <a:cubicBezTo>
                  <a:pt x="99758" y="1726"/>
                  <a:pt x="74385" y="24291"/>
                  <a:pt x="9867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03852" y="1929130"/>
            <a:ext cx="116891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MITM attack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992557" y="2479450"/>
            <a:ext cx="8104610" cy="756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12" y="3072962"/>
            <a:ext cx="707944" cy="855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93" y="3958692"/>
            <a:ext cx="657482" cy="855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05" y="3282081"/>
            <a:ext cx="857277" cy="827716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5" idx="3"/>
            <a:endCxn id="27" idx="1"/>
          </p:cNvCxnSpPr>
          <p:nvPr/>
        </p:nvCxnSpPr>
        <p:spPr>
          <a:xfrm>
            <a:off x="2187956" y="3500679"/>
            <a:ext cx="3890149" cy="19526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3"/>
            <a:endCxn id="32" idx="1"/>
          </p:cNvCxnSpPr>
          <p:nvPr/>
        </p:nvCxnSpPr>
        <p:spPr>
          <a:xfrm>
            <a:off x="2187956" y="3500679"/>
            <a:ext cx="1920352" cy="84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75220" y="3685250"/>
            <a:ext cx="2068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1</a:t>
            </a:r>
            <a:r>
              <a:rPr lang="en-US" sz="1100" dirty="0" smtClean="0">
                <a:solidFill>
                  <a:srgbClr val="00B050"/>
                </a:solidFill>
              </a:rPr>
              <a:t>. What is IP of ubalt.edu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80634" y="2712786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3. http:// 10.0.2.14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08" y="3944504"/>
            <a:ext cx="687110" cy="79725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105" y="2553142"/>
            <a:ext cx="871933" cy="652613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34" name="TextBox 33"/>
          <p:cNvSpPr txBox="1"/>
          <p:nvPr/>
        </p:nvSpPr>
        <p:spPr>
          <a:xfrm>
            <a:off x="6935382" y="3460302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204.52.129.211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163233" y="2677073"/>
            <a:ext cx="3890149" cy="62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13956" y="2622997"/>
            <a:ext cx="1996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Malicious </a:t>
            </a:r>
            <a:r>
              <a:rPr lang="en-US" sz="1100" dirty="0" smtClean="0">
                <a:solidFill>
                  <a:srgbClr val="FF0000"/>
                </a:solidFill>
              </a:rPr>
              <a:t>website 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(</a:t>
            </a:r>
            <a:r>
              <a:rPr lang="en-US" sz="1100" dirty="0" err="1">
                <a:solidFill>
                  <a:srgbClr val="FF0000"/>
                </a:solidFill>
              </a:rPr>
              <a:t>VirtualBox</a:t>
            </a:r>
            <a:r>
              <a:rPr lang="en-US" sz="1100" dirty="0"/>
              <a:t> </a:t>
            </a:r>
            <a:r>
              <a:rPr lang="en-US" sz="1100" dirty="0" smtClean="0">
                <a:solidFill>
                  <a:srgbClr val="FF0000"/>
                </a:solidFill>
              </a:rPr>
              <a:t>fake updates server using </a:t>
            </a:r>
            <a:r>
              <a:rPr lang="en-US" sz="1100" dirty="0" err="1" smtClean="0">
                <a:solidFill>
                  <a:srgbClr val="FF0000"/>
                </a:solidFill>
              </a:rPr>
              <a:t>evilgrade</a:t>
            </a:r>
            <a:r>
              <a:rPr lang="en-US" sz="1100" dirty="0" smtClean="0">
                <a:solidFill>
                  <a:srgbClr val="FF0000"/>
                </a:solidFill>
              </a:rPr>
              <a:t>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10.0.2.14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43937" y="4053198"/>
            <a:ext cx="2994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2. </a:t>
            </a:r>
            <a:r>
              <a:rPr lang="en-US" sz="1100" dirty="0" smtClean="0">
                <a:solidFill>
                  <a:srgbClr val="FF0000"/>
                </a:solidFill>
              </a:rPr>
              <a:t>ubalt.edu has IP 10.0.2.14 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(spoofed DNS response)</a:t>
            </a:r>
            <a:endParaRPr 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00319"/>
              </p:ext>
            </p:extLst>
          </p:nvPr>
        </p:nvGraphicFramePr>
        <p:xfrm>
          <a:off x="1209719" y="4599567"/>
          <a:ext cx="1504300" cy="22860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752150"/>
                <a:gridCol w="752150"/>
              </a:tblGrid>
              <a:tr h="214911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Ubalt.edui</a:t>
                      </a:r>
                      <a:endParaRPr 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10.0.2.14</a:t>
                      </a:r>
                      <a:endParaRPr 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945277" y="2764719"/>
            <a:ext cx="15616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DNS SPOOFING</a:t>
            </a:r>
          </a:p>
        </p:txBody>
      </p:sp>
      <p:sp>
        <p:nvSpPr>
          <p:cNvPr id="40" name="Freeform 39"/>
          <p:cNvSpPr/>
          <p:nvPr/>
        </p:nvSpPr>
        <p:spPr>
          <a:xfrm>
            <a:off x="2209250" y="3835354"/>
            <a:ext cx="1795907" cy="697312"/>
          </a:xfrm>
          <a:custGeom>
            <a:avLst/>
            <a:gdLst>
              <a:gd name="connsiteX0" fmla="*/ 1795907 w 1795907"/>
              <a:gd name="connsiteY0" fmla="*/ 697312 h 697312"/>
              <a:gd name="connsiteX1" fmla="*/ 749939 w 1795907"/>
              <a:gd name="connsiteY1" fmla="*/ 611793 h 697312"/>
              <a:gd name="connsiteX2" fmla="*/ 0 w 1795907"/>
              <a:gd name="connsiteY2" fmla="*/ 0 h 697312"/>
              <a:gd name="connsiteX3" fmla="*/ 0 w 1795907"/>
              <a:gd name="connsiteY3" fmla="*/ 0 h 69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907" h="697312">
                <a:moveTo>
                  <a:pt x="1795907" y="697312"/>
                </a:moveTo>
                <a:lnTo>
                  <a:pt x="749939" y="61179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99383" y="3815822"/>
            <a:ext cx="98676" cy="92098"/>
          </a:xfrm>
          <a:custGeom>
            <a:avLst/>
            <a:gdLst>
              <a:gd name="connsiteX0" fmla="*/ 19735 w 98676"/>
              <a:gd name="connsiteY0" fmla="*/ 92098 h 92098"/>
              <a:gd name="connsiteX1" fmla="*/ 13156 w 98676"/>
              <a:gd name="connsiteY1" fmla="*/ 59206 h 92098"/>
              <a:gd name="connsiteX2" fmla="*/ 0 w 98676"/>
              <a:gd name="connsiteY2" fmla="*/ 19735 h 92098"/>
              <a:gd name="connsiteX3" fmla="*/ 19735 w 98676"/>
              <a:gd name="connsiteY3" fmla="*/ 13157 h 92098"/>
              <a:gd name="connsiteX4" fmla="*/ 98676 w 98676"/>
              <a:gd name="connsiteY4" fmla="*/ 0 h 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76" h="92098">
                <a:moveTo>
                  <a:pt x="19735" y="92098"/>
                </a:moveTo>
                <a:cubicBezTo>
                  <a:pt x="17542" y="81134"/>
                  <a:pt x="16098" y="69993"/>
                  <a:pt x="13156" y="59206"/>
                </a:cubicBezTo>
                <a:cubicBezTo>
                  <a:pt x="9507" y="45826"/>
                  <a:pt x="0" y="19735"/>
                  <a:pt x="0" y="19735"/>
                </a:cubicBezTo>
                <a:cubicBezTo>
                  <a:pt x="6578" y="17542"/>
                  <a:pt x="12871" y="14138"/>
                  <a:pt x="19735" y="13157"/>
                </a:cubicBezTo>
                <a:cubicBezTo>
                  <a:pt x="99758" y="1726"/>
                  <a:pt x="74385" y="24291"/>
                  <a:pt x="9867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903852" y="4414421"/>
            <a:ext cx="116891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MITM attack</a:t>
            </a:r>
            <a:endParaRPr lang="en-US" dirty="0"/>
          </a:p>
        </p:txBody>
      </p:sp>
      <p:cxnSp>
        <p:nvCxnSpPr>
          <p:cNvPr id="44" name="Straight Arrow Connector 43"/>
          <p:cNvCxnSpPr>
            <a:endCxn id="25" idx="3"/>
          </p:cNvCxnSpPr>
          <p:nvPr/>
        </p:nvCxnSpPr>
        <p:spPr>
          <a:xfrm flipH="1">
            <a:off x="2187956" y="2922259"/>
            <a:ext cx="3795519" cy="57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479013" y="3091714"/>
            <a:ext cx="16482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4. </a:t>
            </a:r>
            <a:r>
              <a:rPr lang="en-US" sz="1100" dirty="0" err="1" smtClean="0">
                <a:solidFill>
                  <a:srgbClr val="FF0000"/>
                </a:solidFill>
              </a:rPr>
              <a:t>Winzip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fake updates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Evilgrade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409312" cy="3610800"/>
          </a:xfrm>
        </p:spPr>
        <p:txBody>
          <a:bodyPr/>
          <a:lstStyle/>
          <a:p>
            <a:r>
              <a:rPr lang="en-US" dirty="0" err="1"/>
              <a:t>Evilgrade</a:t>
            </a:r>
            <a:r>
              <a:rPr lang="en-US" dirty="0"/>
              <a:t> is a modular framework that allows the user to take advantage of poor upgrade implementations by injecting fake updates.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comes with pre-made binaries (agents), a working default configuration for fast </a:t>
            </a:r>
            <a:r>
              <a:rPr lang="en-US" dirty="0" err="1" smtClean="0"/>
              <a:t>pentests</a:t>
            </a:r>
            <a:endParaRPr lang="en-US" dirty="0" smtClean="0"/>
          </a:p>
          <a:p>
            <a:r>
              <a:rPr lang="en-US" dirty="0" smtClean="0"/>
              <a:t>It has </a:t>
            </a:r>
            <a:r>
              <a:rPr lang="en-US" dirty="0"/>
              <a:t>it's own </a:t>
            </a:r>
            <a:r>
              <a:rPr lang="en-US" dirty="0" err="1"/>
              <a:t>WebServer</a:t>
            </a:r>
            <a:r>
              <a:rPr lang="en-US" dirty="0"/>
              <a:t> and </a:t>
            </a:r>
            <a:r>
              <a:rPr lang="en-US" dirty="0" err="1"/>
              <a:t>DNSServer</a:t>
            </a:r>
            <a:r>
              <a:rPr lang="en-US" dirty="0"/>
              <a:t> modules. Easy to set up new settings, and has an </a:t>
            </a:r>
            <a:r>
              <a:rPr lang="en-US" dirty="0" err="1"/>
              <a:t>autoconfiguration</a:t>
            </a:r>
            <a:r>
              <a:rPr lang="en-US" dirty="0"/>
              <a:t> when new binary agents are set.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5895838" y="71136"/>
            <a:ext cx="3049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https://github.com/infobyte/evilgrade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78" y="66822"/>
            <a:ext cx="5479822" cy="1826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78" y="2158622"/>
            <a:ext cx="5479822" cy="2694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882" y="1585652"/>
            <a:ext cx="325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vilgrade</a:t>
            </a:r>
            <a:r>
              <a:rPr lang="en-US" dirty="0" smtClean="0"/>
              <a:t> troubleshooting for Kali 2020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417108" y="1184115"/>
            <a:ext cx="661511" cy="555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3417108" y="1739541"/>
            <a:ext cx="2529781" cy="1266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91" y="146084"/>
            <a:ext cx="5686338" cy="47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implemented modules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086" y="-27163"/>
            <a:ext cx="181392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80" y="0"/>
            <a:ext cx="1581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 specified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80360" y="2438400"/>
            <a:ext cx="131064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8640" y="2495550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ake update link you will use it later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60289"/>
            <a:ext cx="5022579" cy="37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293</Words>
  <Application>Microsoft Office PowerPoint</Application>
  <PresentationFormat>On-screen Show (16:9)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Adobe Devanagari</vt:lpstr>
      <vt:lpstr>Brush Script MT</vt:lpstr>
      <vt:lpstr>Bahnschrift Light Condensed</vt:lpstr>
      <vt:lpstr>Sniglet</vt:lpstr>
      <vt:lpstr>Dosis</vt:lpstr>
      <vt:lpstr>Friar template</vt:lpstr>
      <vt:lpstr>Delivery Backdoor using Evilgarde Fake Update</vt:lpstr>
      <vt:lpstr>Motivation and solution</vt:lpstr>
      <vt:lpstr>How it works</vt:lpstr>
      <vt:lpstr>PowerPoint Presentation</vt:lpstr>
      <vt:lpstr>Evilgrade tool</vt:lpstr>
      <vt:lpstr>PowerPoint Presentation</vt:lpstr>
      <vt:lpstr>Help function</vt:lpstr>
      <vt:lpstr>List implemented modules</vt:lpstr>
      <vt:lpstr>Configure a specified module</vt:lpstr>
      <vt:lpstr>Create a caplet for DNS spoof and run</vt:lpstr>
      <vt:lpstr>Start msfconsole to create a command center</vt:lpstr>
      <vt:lpstr>Launch handler/listener</vt:lpstr>
      <vt:lpstr>Download notepad 5.8.2</vt:lpstr>
      <vt:lpstr>Animated results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299</cp:revision>
  <dcterms:modified xsi:type="dcterms:W3CDTF">2020-03-30T04:45:07Z</dcterms:modified>
</cp:coreProperties>
</file>